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9144000"/>
  <p:notesSz cx="6858000" cy="9144000"/>
  <p:embeddedFontLst>
    <p:embeddedFont>
      <p:font typeface="Proxima Nova"/>
      <p:regular r:id="rId24"/>
      <p:bold r:id="rId25"/>
      <p:italic r:id="rId26"/>
      <p:boldItalic r:id="rId27"/>
    </p:embeddedFon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ProximaNova-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Roboto-regular.fntdata"/><Relationship Id="rId27" Type="http://schemas.openxmlformats.org/officeDocument/2006/relationships/font" Target="fonts/ProximaNova-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plosbiology/article?id=10.1371/journal.pbio.2006906"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651296a5b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651296a5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would you feel if the police caught a criminal using data gathered from your activities?</a:t>
            </a:r>
            <a:endParaRPr/>
          </a:p>
          <a:p>
            <a:pPr indent="0" lvl="0" marL="0" rtl="0" algn="l">
              <a:spcBef>
                <a:spcPts val="0"/>
              </a:spcBef>
              <a:spcAft>
                <a:spcPts val="0"/>
              </a:spcAft>
              <a:buNone/>
            </a:pPr>
            <a:r>
              <a:rPr lang="en"/>
              <a:t>What if it was your DNA, used unknowingly, to catch your cousin?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we are John, Alyssa, and Derek and we will be presenting on </a:t>
            </a:r>
            <a:r>
              <a:rPr b="1" lang="en"/>
              <a:t>How Your Personal Data Can Help Catch Violent Criminals. </a:t>
            </a:r>
            <a:r>
              <a:rPr lang="en"/>
              <a:t>We are speaking to decision-making politicians to introduce this controversial topic of </a:t>
            </a:r>
            <a:r>
              <a:rPr b="1" lang="en"/>
              <a:t>“Should we use data collected for other purposes, to solve crime?”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3cf02eada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3cf02ead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 SLIDE</a:t>
            </a:r>
            <a:endParaRPr/>
          </a:p>
          <a:p>
            <a:pPr indent="-298450" lvl="0" marL="457200" rtl="0" algn="l">
              <a:spcBef>
                <a:spcPts val="0"/>
              </a:spcBef>
              <a:spcAft>
                <a:spcPts val="0"/>
              </a:spcAft>
              <a:buSzPts val="1100"/>
              <a:buChar char="-"/>
            </a:pPr>
            <a:r>
              <a:rPr lang="en"/>
              <a:t>Informed citizens, minorities, and those in the justice system have concerns about the reliability of DNA evidence.</a:t>
            </a:r>
            <a:endParaRPr/>
          </a:p>
          <a:p>
            <a:pPr indent="-298450" lvl="0" marL="457200" rtl="0" algn="l">
              <a:spcBef>
                <a:spcPts val="0"/>
              </a:spcBef>
              <a:spcAft>
                <a:spcPts val="0"/>
              </a:spcAft>
              <a:buSzPts val="1100"/>
              <a:buChar char="-"/>
            </a:pPr>
            <a:r>
              <a:rPr lang="en"/>
              <a:t>Prosecutors and courts may over-interpret or misuse DNA data as a source of evidence.</a:t>
            </a:r>
            <a:endParaRPr/>
          </a:p>
          <a:p>
            <a:pPr indent="-298450" lvl="1" marL="914400" rtl="0" algn="l">
              <a:spcBef>
                <a:spcPts val="0"/>
              </a:spcBef>
              <a:spcAft>
                <a:spcPts val="0"/>
              </a:spcAft>
              <a:buSzPts val="1100"/>
              <a:buChar char="-"/>
            </a:pPr>
            <a:r>
              <a:rPr lang="en"/>
              <a:t>It is a fallacy that DNA evidence implies guilt. It only shows that a person’s DNA was found at a given location, not that the person was necessarily present during or actually committed the crime.</a:t>
            </a:r>
            <a:endParaRPr/>
          </a:p>
          <a:p>
            <a:pPr indent="-317500" lvl="1" marL="914400" rtl="0" algn="l">
              <a:spcBef>
                <a:spcPts val="0"/>
              </a:spcBef>
              <a:spcAft>
                <a:spcPts val="0"/>
              </a:spcAft>
              <a:buSzPts val="1400"/>
              <a:buChar char="-"/>
            </a:pPr>
            <a:r>
              <a:rPr lang="en"/>
              <a:t>Is DNA evidence a good enough standard of proof to convict someone of a crime?</a:t>
            </a:r>
            <a:endParaRPr/>
          </a:p>
          <a:p>
            <a:pPr indent="-298450" lvl="0" marL="457200" rtl="0" algn="l">
              <a:spcBef>
                <a:spcPts val="0"/>
              </a:spcBef>
              <a:spcAft>
                <a:spcPts val="0"/>
              </a:spcAft>
              <a:buSzPts val="1100"/>
              <a:buChar char="-"/>
            </a:pPr>
            <a:r>
              <a:rPr lang="en"/>
              <a:t>There are also many concerns about known existing biases and discrimination. </a:t>
            </a:r>
            <a:endParaRPr/>
          </a:p>
          <a:p>
            <a:pPr indent="-298450" lvl="0" marL="457200" rtl="0" algn="l">
              <a:spcBef>
                <a:spcPts val="0"/>
              </a:spcBef>
              <a:spcAft>
                <a:spcPts val="0"/>
              </a:spcAft>
              <a:buSzPts val="1100"/>
              <a:buChar char="-"/>
            </a:pPr>
            <a:r>
              <a:rPr lang="en"/>
              <a:t>Forensic databases disproportionately contain DNA from certain ethnic and geographic groups, so using biased databases will continue to perpetuate and exacerbate existing inequalities.</a:t>
            </a:r>
            <a:endParaRPr/>
          </a:p>
          <a:p>
            <a:pPr indent="-298450" lvl="0" marL="457200" rtl="0" algn="l">
              <a:spcBef>
                <a:spcPts val="0"/>
              </a:spcBef>
              <a:spcAft>
                <a:spcPts val="0"/>
              </a:spcAft>
              <a:buSzPts val="1100"/>
              <a:buChar char="-"/>
            </a:pPr>
            <a:r>
              <a:rPr lang="en"/>
              <a:t>There are also concerns that expansive use of DNA data when solving crimes may lead to discrimination, particularly if police departments aggressively target certain groups by using racial or ethnic markers when looking for individual suspects.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fbd974f83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fbd974f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 SLIDE</a:t>
            </a:r>
            <a:endParaRPr/>
          </a:p>
          <a:p>
            <a:pPr indent="-317500" lvl="0" marL="457200" rtl="0" algn="l">
              <a:spcBef>
                <a:spcPts val="0"/>
              </a:spcBef>
              <a:spcAft>
                <a:spcPts val="0"/>
              </a:spcAft>
              <a:buSzPts val="1400"/>
              <a:buChar char="-"/>
            </a:pPr>
            <a:r>
              <a:rPr lang="en"/>
              <a:t>Using data collected for other purposes to solve crimes could result in technology growth being slowed due to citizens’ concerns about what data new technology can collect and how it could potentially be used against them.</a:t>
            </a:r>
            <a:endParaRPr/>
          </a:p>
          <a:p>
            <a:pPr indent="-317500" lvl="0" marL="457200" rtl="0" algn="l">
              <a:spcBef>
                <a:spcPts val="0"/>
              </a:spcBef>
              <a:spcAft>
                <a:spcPts val="0"/>
              </a:spcAft>
              <a:buSzPts val="1400"/>
              <a:buChar char="-"/>
            </a:pPr>
            <a:r>
              <a:rPr lang="en"/>
              <a:t>Companies are concerned with what data their devices collect and how it’s used. Knowing that the data their devices collect could potentially be used for crime solving purposes, could influence companies’ decisions about what new devices and features they should create.</a:t>
            </a:r>
            <a:endParaRPr/>
          </a:p>
          <a:p>
            <a:pPr indent="-317500" lvl="0" marL="457200" rtl="0" algn="l">
              <a:spcBef>
                <a:spcPts val="0"/>
              </a:spcBef>
              <a:spcAft>
                <a:spcPts val="0"/>
              </a:spcAft>
              <a:buSzPts val="1400"/>
              <a:buChar char="-"/>
            </a:pPr>
            <a:r>
              <a:rPr lang="en"/>
              <a:t>In the previous example of using pacemaker data - could this example cause concerned citizens to forgo getting the same or similar type of life saving devices due to concerns of how their data could be used against them?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3d2938da5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3d2938da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ALYSSA SLIDE</a:t>
            </a:r>
            <a:endParaRPr/>
          </a:p>
          <a:p>
            <a:pPr indent="0" lvl="0" marL="0" rtl="0" algn="l">
              <a:lnSpc>
                <a:spcPct val="115000"/>
              </a:lnSpc>
              <a:spcBef>
                <a:spcPts val="1600"/>
              </a:spcBef>
              <a:spcAft>
                <a:spcPts val="0"/>
              </a:spcAft>
              <a:buNone/>
            </a:pPr>
            <a:r>
              <a:rPr lang="en"/>
              <a:t>Considering both the pros and cons, let’s discuss what should be done moving forward.</a:t>
            </a:r>
            <a:endParaRPr/>
          </a:p>
          <a:p>
            <a:pPr indent="0" lvl="0" marL="0" rtl="0" algn="l">
              <a:lnSpc>
                <a:spcPct val="115000"/>
              </a:lnSpc>
              <a:spcBef>
                <a:spcPts val="1600"/>
              </a:spcBef>
              <a:spcAft>
                <a:spcPts val="0"/>
              </a:spcAft>
              <a:buNone/>
            </a:pPr>
            <a:r>
              <a:t/>
            </a:r>
            <a:endParaRPr/>
          </a:p>
          <a:p>
            <a:pPr indent="0" lvl="0" marL="457200" rtl="0" algn="l">
              <a:lnSpc>
                <a:spcPct val="115000"/>
              </a:lnSpc>
              <a:spcBef>
                <a:spcPts val="1600"/>
              </a:spcBef>
              <a:spcAft>
                <a:spcPts val="0"/>
              </a:spcAft>
              <a:buNone/>
            </a:pPr>
            <a:r>
              <a:t/>
            </a:r>
            <a:endParaRPr sz="1000"/>
          </a:p>
          <a:p>
            <a:pPr indent="0" lvl="0" marL="0" rtl="0" algn="l">
              <a:spcBef>
                <a:spcPts val="1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fbd974f83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fbd974f8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 SLIDE</a:t>
            </a:r>
            <a:endParaRPr/>
          </a:p>
          <a:p>
            <a:pPr indent="-317500" lvl="0" marL="457200" rtl="0" algn="l">
              <a:spcBef>
                <a:spcPts val="0"/>
              </a:spcBef>
              <a:spcAft>
                <a:spcPts val="0"/>
              </a:spcAft>
              <a:buSzPts val="1400"/>
              <a:buChar char="-"/>
            </a:pPr>
            <a:r>
              <a:rPr lang="en"/>
              <a:t>Although there are several valid concerns regarding the use of data collected for other purposes to solve crime, in the end if a crime can be solved using any available data, then that’s what should be done. </a:t>
            </a:r>
            <a:endParaRPr/>
          </a:p>
          <a:p>
            <a:pPr indent="-317500" lvl="0" marL="457200" rtl="0" algn="l">
              <a:spcBef>
                <a:spcPts val="0"/>
              </a:spcBef>
              <a:spcAft>
                <a:spcPts val="0"/>
              </a:spcAft>
              <a:buSzPts val="1400"/>
              <a:buChar char="-"/>
            </a:pPr>
            <a:r>
              <a:rPr lang="en"/>
              <a:t>A recent survey from the Public Library of Science organization found that 90% of over 1500 people surveyed agreed that DNA from genealogical </a:t>
            </a:r>
            <a:r>
              <a:rPr lang="en"/>
              <a:t>websites</a:t>
            </a:r>
            <a:r>
              <a:rPr lang="en"/>
              <a:t> should be used to solve violent crimes and crimes involving children and missing persons.</a:t>
            </a:r>
            <a:endParaRPr/>
          </a:p>
          <a:p>
            <a:pPr indent="-317500" lvl="0" marL="457200" rtl="0" algn="l">
              <a:spcBef>
                <a:spcPts val="0"/>
              </a:spcBef>
              <a:spcAft>
                <a:spcPts val="0"/>
              </a:spcAft>
              <a:buSzPts val="1400"/>
              <a:buChar char="-"/>
            </a:pPr>
            <a:r>
              <a:rPr lang="en"/>
              <a:t>The fact that crimes can be solved is such a large benefit that it strongly outweighs all the downsides.</a:t>
            </a:r>
            <a:endParaRPr/>
          </a:p>
          <a:p>
            <a:pPr indent="-317500" lvl="0" marL="457200" rtl="0" algn="l">
              <a:spcBef>
                <a:spcPts val="0"/>
              </a:spcBef>
              <a:spcAft>
                <a:spcPts val="0"/>
              </a:spcAft>
              <a:buSzPts val="1400"/>
              <a:buChar char="-"/>
            </a:pPr>
            <a:r>
              <a:rPr lang="en"/>
              <a:t>In fact, DNA data is actually readily available and free for all, as it can be collected from a used coffee cup in a garbage can, so if DNA data is in a database, why shouldn’t it be used to solve crimes?</a:t>
            </a:r>
            <a:endParaRPr/>
          </a:p>
          <a:p>
            <a:pPr indent="-317500" lvl="0" marL="457200" rtl="0" algn="l">
              <a:spcBef>
                <a:spcPts val="0"/>
              </a:spcBef>
              <a:spcAft>
                <a:spcPts val="0"/>
              </a:spcAft>
              <a:buSzPts val="1400"/>
              <a:buChar char="-"/>
            </a:pPr>
            <a:r>
              <a:rPr lang="en"/>
              <a:t>Additionally, utilizing and analyzing DNA data could potentially bring other undiscovered benefits down the road.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Graph Source: </a:t>
            </a:r>
            <a:r>
              <a:rPr lang="en" u="sng">
                <a:solidFill>
                  <a:schemeClr val="accent5"/>
                </a:solidFill>
                <a:hlinkClick r:id="rId2"/>
              </a:rPr>
              <a:t>https://journals.plos.org/plosbiology/article?id=10.1371/journal.pbio.2006906</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fbd974f83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fbd974f8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454545"/>
                </a:solidFill>
                <a:highlight>
                  <a:srgbClr val="FFFFFF"/>
                </a:highlight>
              </a:rPr>
              <a:t>DEREK SLIDE</a:t>
            </a:r>
            <a:endParaRPr>
              <a:solidFill>
                <a:srgbClr val="454545"/>
              </a:solidFill>
              <a:highlight>
                <a:srgbClr val="FFFFFF"/>
              </a:highlight>
            </a:endParaRPr>
          </a:p>
          <a:p>
            <a:pPr indent="0" lvl="0" marL="0" rtl="0" algn="l">
              <a:lnSpc>
                <a:spcPct val="115000"/>
              </a:lnSpc>
              <a:spcBef>
                <a:spcPts val="0"/>
              </a:spcBef>
              <a:spcAft>
                <a:spcPts val="0"/>
              </a:spcAft>
              <a:buNone/>
            </a:pPr>
            <a:r>
              <a:t/>
            </a:r>
            <a:endParaRPr>
              <a:solidFill>
                <a:srgbClr val="454545"/>
              </a:solidFill>
              <a:highlight>
                <a:srgbClr val="FFFFFF"/>
              </a:highlight>
            </a:endParaRPr>
          </a:p>
          <a:p>
            <a:pPr indent="0" lvl="0" marL="0" rtl="0" algn="l">
              <a:lnSpc>
                <a:spcPct val="115000"/>
              </a:lnSpc>
              <a:spcBef>
                <a:spcPts val="0"/>
              </a:spcBef>
              <a:spcAft>
                <a:spcPts val="0"/>
              </a:spcAft>
              <a:buNone/>
            </a:pPr>
            <a:r>
              <a:rPr lang="en">
                <a:solidFill>
                  <a:srgbClr val="454545"/>
                </a:solidFill>
                <a:highlight>
                  <a:srgbClr val="FFFFFF"/>
                </a:highlight>
              </a:rPr>
              <a:t>The caveat with this is that this can very quickly lead down a slippery slope where data is used in all sorts of unexpected ways. In China, for example, the country has been using both collected facial recognition technology and collected DNA to track its citizens and control their behavior. In an extreme example, the country has gone so far as to scan its citizens faces in public restrooms and control the amount of toilet paper that they are given. </a:t>
            </a:r>
            <a:r>
              <a:rPr lang="en">
                <a:highlight>
                  <a:srgbClr val="FFFFFF"/>
                </a:highlight>
              </a:rPr>
              <a:t>China</a:t>
            </a:r>
            <a:r>
              <a:rPr lang="en">
                <a:solidFill>
                  <a:srgbClr val="454545"/>
                </a:solidFill>
                <a:highlight>
                  <a:srgbClr val="FFFFFF"/>
                </a:highlight>
              </a:rPr>
              <a:t> has also taken the DNA collected from members of an ethnic minority and added them to a public database, without the consent of the members of the group. </a:t>
            </a:r>
            <a:endParaRPr>
              <a:solidFill>
                <a:srgbClr val="454545"/>
              </a:solidFill>
              <a:highlight>
                <a:srgbClr val="FFFFFF"/>
              </a:highlight>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3d2938da5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3d2938da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54545"/>
                </a:solidFill>
                <a:highlight>
                  <a:srgbClr val="FFFFFF"/>
                </a:highlight>
              </a:rPr>
              <a:t>DEREK SLIDE</a:t>
            </a:r>
            <a:endParaRPr>
              <a:solidFill>
                <a:srgbClr val="454545"/>
              </a:solidFill>
              <a:highlight>
                <a:srgbClr val="FFFFFF"/>
              </a:highlight>
            </a:endParaRPr>
          </a:p>
          <a:p>
            <a:pPr indent="0" lvl="0" marL="0" rtl="0" algn="l">
              <a:spcBef>
                <a:spcPts val="0"/>
              </a:spcBef>
              <a:spcAft>
                <a:spcPts val="0"/>
              </a:spcAft>
              <a:buNone/>
            </a:pPr>
            <a:r>
              <a:t/>
            </a:r>
            <a:endParaRPr>
              <a:solidFill>
                <a:srgbClr val="454545"/>
              </a:solidFill>
              <a:highlight>
                <a:srgbClr val="FFFFFF"/>
              </a:highlight>
            </a:endParaRPr>
          </a:p>
          <a:p>
            <a:pPr indent="0" lvl="0" marL="0" rtl="0" algn="l">
              <a:spcBef>
                <a:spcPts val="0"/>
              </a:spcBef>
              <a:spcAft>
                <a:spcPts val="0"/>
              </a:spcAft>
              <a:buNone/>
            </a:pPr>
            <a:r>
              <a:rPr lang="en">
                <a:solidFill>
                  <a:srgbClr val="454545"/>
                </a:solidFill>
                <a:highlight>
                  <a:srgbClr val="FFFFFF"/>
                </a:highlight>
              </a:rPr>
              <a:t>While it may seem like a distant problem, these examples are key reasons why we must be vigilant about ensuring the transparency and privacy of data collected in this way. There are a few things that we can do to ensure that data is kept private from the potential harms of such a slippery slope. </a:t>
            </a:r>
            <a:endParaRPr>
              <a:solidFill>
                <a:srgbClr val="454545"/>
              </a:solidFill>
              <a:highlight>
                <a:srgbClr val="FFFFFF"/>
              </a:highlight>
            </a:endParaRPr>
          </a:p>
          <a:p>
            <a:pPr indent="0" lvl="0" marL="0" rtl="0" algn="l">
              <a:spcBef>
                <a:spcPts val="0"/>
              </a:spcBef>
              <a:spcAft>
                <a:spcPts val="0"/>
              </a:spcAft>
              <a:buNone/>
            </a:pPr>
            <a:r>
              <a:t/>
            </a:r>
            <a:endParaRPr>
              <a:solidFill>
                <a:srgbClr val="454545"/>
              </a:solidFill>
              <a:highlight>
                <a:srgbClr val="FFFFFF"/>
              </a:highlight>
            </a:endParaRPr>
          </a:p>
          <a:p>
            <a:pPr indent="0" lvl="0" marL="0" rtl="0" algn="l">
              <a:lnSpc>
                <a:spcPct val="115000"/>
              </a:lnSpc>
              <a:spcBef>
                <a:spcPts val="0"/>
              </a:spcBef>
              <a:spcAft>
                <a:spcPts val="0"/>
              </a:spcAft>
              <a:buNone/>
            </a:pPr>
            <a:r>
              <a:rPr lang="en">
                <a:solidFill>
                  <a:srgbClr val="454545"/>
                </a:solidFill>
                <a:highlight>
                  <a:schemeClr val="lt1"/>
                </a:highlight>
              </a:rPr>
              <a:t>A great answer is to create a regulatory body that maintains the privacy, safety and transparency of this data. Obviously this data is useful at a large scale and can help people find long lost family or become aware of diseases that they have certain risk factors for. However it is potentially frightening, that this data is in The hands of private corporations. Thus, it may be a good idea to have government oversight or some third party, which stores all of the data from these sources and works with both authorities and civil liberties groups to make sure that the data is used properly. </a:t>
            </a:r>
            <a:endParaRPr>
              <a:solidFill>
                <a:srgbClr val="454545"/>
              </a:solidFill>
              <a:highlight>
                <a:schemeClr val="lt1"/>
              </a:highlight>
            </a:endParaRPr>
          </a:p>
          <a:p>
            <a:pPr indent="0" lvl="0" marL="0" rtl="0" algn="l">
              <a:lnSpc>
                <a:spcPct val="115000"/>
              </a:lnSpc>
              <a:spcBef>
                <a:spcPts val="0"/>
              </a:spcBef>
              <a:spcAft>
                <a:spcPts val="0"/>
              </a:spcAft>
              <a:buNone/>
            </a:pPr>
            <a:r>
              <a:t/>
            </a:r>
            <a:endParaRPr>
              <a:solidFill>
                <a:srgbClr val="454545"/>
              </a:solidFill>
              <a:highlight>
                <a:schemeClr val="lt1"/>
              </a:highlight>
            </a:endParaRPr>
          </a:p>
          <a:p>
            <a:pPr indent="0" lvl="0" marL="0" rtl="0" algn="l">
              <a:lnSpc>
                <a:spcPct val="115000"/>
              </a:lnSpc>
              <a:spcBef>
                <a:spcPts val="0"/>
              </a:spcBef>
              <a:spcAft>
                <a:spcPts val="0"/>
              </a:spcAft>
              <a:buNone/>
            </a:pPr>
            <a:r>
              <a:rPr lang="en">
                <a:solidFill>
                  <a:srgbClr val="454545"/>
                </a:solidFill>
                <a:highlight>
                  <a:srgbClr val="FFFFFF"/>
                </a:highlight>
              </a:rPr>
              <a:t>For one, we can regulate companies so that people have to opt in to be allowed to have their data used by the authorities for the purposes of identifying suspects. </a:t>
            </a:r>
            <a:endParaRPr>
              <a:solidFill>
                <a:srgbClr val="454545"/>
              </a:solidFill>
              <a:highlight>
                <a:srgbClr val="FFFFFF"/>
              </a:highlight>
            </a:endParaRPr>
          </a:p>
          <a:p>
            <a:pPr indent="0" lvl="0" marL="0" rtl="0" algn="l">
              <a:lnSpc>
                <a:spcPct val="115000"/>
              </a:lnSpc>
              <a:spcBef>
                <a:spcPts val="0"/>
              </a:spcBef>
              <a:spcAft>
                <a:spcPts val="0"/>
              </a:spcAft>
              <a:buNone/>
            </a:pPr>
            <a:r>
              <a:t/>
            </a:r>
            <a:endParaRPr>
              <a:solidFill>
                <a:srgbClr val="454545"/>
              </a:solidFill>
              <a:highlight>
                <a:srgbClr val="FFFFFF"/>
              </a:highlight>
            </a:endParaRPr>
          </a:p>
          <a:p>
            <a:pPr indent="0" lvl="0" marL="0" rtl="0" algn="l">
              <a:lnSpc>
                <a:spcPct val="115000"/>
              </a:lnSpc>
              <a:spcBef>
                <a:spcPts val="0"/>
              </a:spcBef>
              <a:spcAft>
                <a:spcPts val="0"/>
              </a:spcAft>
              <a:buNone/>
            </a:pPr>
            <a:r>
              <a:rPr lang="en">
                <a:solidFill>
                  <a:srgbClr val="454545"/>
                </a:solidFill>
                <a:highlight>
                  <a:srgbClr val="FFFFFF"/>
                </a:highlight>
              </a:rPr>
              <a:t>If when using a DNA collection service, users are offered detailed choices about what they would like to opt in and opt out of, then we can ensure that their privacy is better maintained. Perhaps someone may want to allow long-lost family to locate them using their DNA, but may not want the authorities to be able to find them.</a:t>
            </a:r>
            <a:endParaRPr>
              <a:solidFill>
                <a:srgbClr val="454545"/>
              </a:solidFill>
              <a:highlight>
                <a:srgbClr val="FFFFFF"/>
              </a:highlight>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solidFill>
                <a:srgbClr val="454545"/>
              </a:solidFill>
              <a:highlight>
                <a:srgbClr val="FFFFFF"/>
              </a:highlight>
            </a:endParaRPr>
          </a:p>
          <a:p>
            <a:pPr indent="0" lvl="0" marL="0" rtl="0" algn="l">
              <a:spcBef>
                <a:spcPts val="0"/>
              </a:spcBef>
              <a:spcAft>
                <a:spcPts val="0"/>
              </a:spcAft>
              <a:buNone/>
            </a:pPr>
            <a:r>
              <a:t/>
            </a:r>
            <a:endParaRPr>
              <a:solidFill>
                <a:srgbClr val="454545"/>
              </a:solidFill>
              <a:highlight>
                <a:srgbClr val="FFFFFF"/>
              </a:highlight>
            </a:endParaRPr>
          </a:p>
          <a:p>
            <a:pPr indent="0" lvl="0" marL="0" rtl="0" algn="l">
              <a:spcBef>
                <a:spcPts val="0"/>
              </a:spcBef>
              <a:spcAft>
                <a:spcPts val="0"/>
              </a:spcAft>
              <a:buNone/>
            </a:pPr>
            <a:r>
              <a:t/>
            </a:r>
            <a:endParaRPr>
              <a:solidFill>
                <a:srgbClr val="454545"/>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3d2938da5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3d2938da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54545"/>
                </a:solidFill>
                <a:highlight>
                  <a:srgbClr val="FFFFFF"/>
                </a:highlight>
              </a:rPr>
              <a:t>DEREK SLIDE</a:t>
            </a:r>
            <a:endParaRPr>
              <a:solidFill>
                <a:srgbClr val="454545"/>
              </a:solidFill>
              <a:highlight>
                <a:srgbClr val="FFFFFF"/>
              </a:highlight>
            </a:endParaRPr>
          </a:p>
          <a:p>
            <a:pPr indent="0" lvl="0" marL="0" rtl="0" algn="l">
              <a:spcBef>
                <a:spcPts val="0"/>
              </a:spcBef>
              <a:spcAft>
                <a:spcPts val="0"/>
              </a:spcAft>
              <a:buNone/>
            </a:pPr>
            <a:r>
              <a:t/>
            </a:r>
            <a:endParaRPr>
              <a:solidFill>
                <a:srgbClr val="454545"/>
              </a:solidFill>
              <a:highlight>
                <a:srgbClr val="FFFFFF"/>
              </a:highlight>
            </a:endParaRPr>
          </a:p>
          <a:p>
            <a:pPr indent="0" lvl="0" marL="0" rtl="0" algn="l">
              <a:spcBef>
                <a:spcPts val="0"/>
              </a:spcBef>
              <a:spcAft>
                <a:spcPts val="0"/>
              </a:spcAft>
              <a:buNone/>
            </a:pPr>
            <a:r>
              <a:rPr lang="en">
                <a:solidFill>
                  <a:srgbClr val="454545"/>
                </a:solidFill>
                <a:highlight>
                  <a:srgbClr val="FFFFFF"/>
                </a:highlight>
              </a:rPr>
              <a:t>Another potential criteria for when to use this, would only allow police to use this for particular violent crimes. It is apparent that this type of data should be used for catching murderers and rapists or helping locate missing people, but it is much less clear if this data should be used for </a:t>
            </a:r>
            <a:r>
              <a:rPr lang="en">
                <a:solidFill>
                  <a:srgbClr val="454545"/>
                </a:solidFill>
                <a:highlight>
                  <a:srgbClr val="FFFFFF"/>
                </a:highlight>
              </a:rPr>
              <a:t>misdemeanor crimes</a:t>
            </a:r>
            <a:r>
              <a:rPr lang="en">
                <a:solidFill>
                  <a:srgbClr val="454545"/>
                </a:solidFill>
                <a:highlight>
                  <a:srgbClr val="FFFFFF"/>
                </a:highlight>
              </a:rPr>
              <a:t>, such as the possession of illegal drugs or public urination. While an overzealous police officer May want to use a service like 23 and me to catch an offender of a lesser crime, those who have implemented their DNA should ultimately have the choice as to if they want their DNA to be used in this way.</a:t>
            </a:r>
            <a:endParaRPr>
              <a:solidFill>
                <a:srgbClr val="454545"/>
              </a:solidFill>
              <a:highlight>
                <a:srgbClr val="FFFFFF"/>
              </a:highlight>
            </a:endParaRPr>
          </a:p>
          <a:p>
            <a:pPr indent="0" lvl="0" marL="0" rtl="0" algn="l">
              <a:spcBef>
                <a:spcPts val="0"/>
              </a:spcBef>
              <a:spcAft>
                <a:spcPts val="0"/>
              </a:spcAft>
              <a:buNone/>
            </a:pPr>
            <a:r>
              <a:t/>
            </a:r>
            <a:endParaRPr>
              <a:solidFill>
                <a:srgbClr val="454545"/>
              </a:solidFill>
              <a:highlight>
                <a:srgbClr val="FFFFFF"/>
              </a:highlight>
            </a:endParaRPr>
          </a:p>
          <a:p>
            <a:pPr indent="0" lvl="0" marL="0" rtl="0" algn="l">
              <a:lnSpc>
                <a:spcPct val="115000"/>
              </a:lnSpc>
              <a:spcBef>
                <a:spcPts val="0"/>
              </a:spcBef>
              <a:spcAft>
                <a:spcPts val="0"/>
              </a:spcAft>
              <a:buNone/>
            </a:pPr>
            <a:r>
              <a:rPr lang="en">
                <a:solidFill>
                  <a:srgbClr val="454545"/>
                </a:solidFill>
                <a:highlight>
                  <a:srgbClr val="FFFFFF"/>
                </a:highlight>
              </a:rPr>
              <a:t>We should also ensure that this data is devoid of personally identifiable information, such as names or addresses, when presented to authorities,</a:t>
            </a:r>
            <a:r>
              <a:rPr lang="en">
                <a:solidFill>
                  <a:srgbClr val="454545"/>
                </a:solidFill>
                <a:highlight>
                  <a:schemeClr val="lt1"/>
                </a:highlight>
              </a:rPr>
              <a:t> unless it appears that they are tied to a crime.</a:t>
            </a:r>
            <a:r>
              <a:rPr lang="en">
                <a:solidFill>
                  <a:srgbClr val="454545"/>
                </a:solidFill>
                <a:highlight>
                  <a:srgbClr val="FFFFFF"/>
                </a:highlight>
              </a:rPr>
              <a:t> We don’t want authorities to be able to monitor specific people using their DNA. This could cause potential biases as it may lead officers to target different individuals. This is key in preventing some of the specific problems that could be caused in the future by this. </a:t>
            </a:r>
            <a:endParaRPr>
              <a:solidFill>
                <a:srgbClr val="454545"/>
              </a:solidFill>
              <a:highlight>
                <a:srgbClr val="FFFFFF"/>
              </a:highlight>
            </a:endParaRPr>
          </a:p>
          <a:p>
            <a:pPr indent="0" lvl="0" marL="0" rtl="0" algn="l">
              <a:lnSpc>
                <a:spcPct val="115000"/>
              </a:lnSpc>
              <a:spcBef>
                <a:spcPts val="0"/>
              </a:spcBef>
              <a:spcAft>
                <a:spcPts val="0"/>
              </a:spcAft>
              <a:buNone/>
            </a:pPr>
            <a:r>
              <a:t/>
            </a:r>
            <a:endParaRPr>
              <a:solidFill>
                <a:srgbClr val="454545"/>
              </a:solidFill>
              <a:highlight>
                <a:srgbClr val="FFFFFF"/>
              </a:highlight>
            </a:endParaRPr>
          </a:p>
          <a:p>
            <a:pPr indent="0" lvl="0" marL="0" rtl="0" algn="l">
              <a:lnSpc>
                <a:spcPct val="115000"/>
              </a:lnSpc>
              <a:spcBef>
                <a:spcPts val="0"/>
              </a:spcBef>
              <a:spcAft>
                <a:spcPts val="0"/>
              </a:spcAft>
              <a:buNone/>
            </a:pPr>
            <a:r>
              <a:rPr lang="en">
                <a:solidFill>
                  <a:srgbClr val="454545"/>
                </a:solidFill>
                <a:highlight>
                  <a:srgbClr val="FFFFFF"/>
                </a:highlight>
              </a:rPr>
              <a:t>The regulatory body would work to pass all of this, and other legislation as a way to help consumers of this DNA tool.</a:t>
            </a:r>
            <a:endParaRPr>
              <a:solidFill>
                <a:srgbClr val="454545"/>
              </a:solidFill>
              <a:highlight>
                <a:srgbClr val="FFFFFF"/>
              </a:highlight>
            </a:endParaRPr>
          </a:p>
          <a:p>
            <a:pPr indent="0" lvl="0" marL="0" rtl="0" algn="l">
              <a:spcBef>
                <a:spcPts val="0"/>
              </a:spcBef>
              <a:spcAft>
                <a:spcPts val="0"/>
              </a:spcAft>
              <a:buNone/>
            </a:pPr>
            <a:r>
              <a:t/>
            </a:r>
            <a:endParaRPr>
              <a:solidFill>
                <a:srgbClr val="454545"/>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fbd974f83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fbd974f8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DEREK SLIDE</a:t>
            </a:r>
            <a:endParaRPr>
              <a:latin typeface="Proxima Nova"/>
              <a:ea typeface="Proxima Nova"/>
              <a:cs typeface="Proxima Nova"/>
              <a:sym typeface="Proxima Nova"/>
            </a:endParaRPr>
          </a:p>
          <a:p>
            <a:pPr indent="0" lvl="0" marL="0" rtl="0" algn="l">
              <a:lnSpc>
                <a:spcPct val="115000"/>
              </a:lnSpc>
              <a:spcBef>
                <a:spcPts val="1600"/>
              </a:spcBef>
              <a:spcAft>
                <a:spcPts val="0"/>
              </a:spcAft>
              <a:buNone/>
            </a:pPr>
            <a:r>
              <a:rPr lang="en">
                <a:latin typeface="Proxima Nova"/>
                <a:ea typeface="Proxima Nova"/>
                <a:cs typeface="Proxima Nova"/>
                <a:sym typeface="Proxima Nova"/>
              </a:rPr>
              <a:t>There are huge benefits to this data, as it can be used to solve heinous crimes, such as the case of the Golden State Killer and in better understanding how crime can be solved. </a:t>
            </a:r>
            <a:endParaRPr>
              <a:latin typeface="Proxima Nova"/>
              <a:ea typeface="Proxima Nova"/>
              <a:cs typeface="Proxima Nova"/>
              <a:sym typeface="Proxima Nova"/>
            </a:endParaRPr>
          </a:p>
          <a:p>
            <a:pPr indent="0" lvl="0" marL="0" rtl="0" algn="l">
              <a:lnSpc>
                <a:spcPct val="115000"/>
              </a:lnSpc>
              <a:spcBef>
                <a:spcPts val="1600"/>
              </a:spcBef>
              <a:spcAft>
                <a:spcPts val="0"/>
              </a:spcAft>
              <a:buNone/>
            </a:pPr>
            <a:r>
              <a:rPr lang="en">
                <a:latin typeface="Proxima Nova"/>
                <a:ea typeface="Proxima Nova"/>
                <a:cs typeface="Proxima Nova"/>
                <a:sym typeface="Proxima Nova"/>
              </a:rPr>
              <a:t>However, we must be exceedingly careful that this data is used in very specific ways to avoid some of the problems that come with it. There are strong privacy and ethical concerns and there could be the potential for a large amount of bias. </a:t>
            </a:r>
            <a:endParaRPr>
              <a:latin typeface="Proxima Nova"/>
              <a:ea typeface="Proxima Nova"/>
              <a:cs typeface="Proxima Nova"/>
              <a:sym typeface="Proxima Nova"/>
            </a:endParaRPr>
          </a:p>
          <a:p>
            <a:pPr indent="0" lvl="0" marL="0" rtl="0" algn="l">
              <a:lnSpc>
                <a:spcPct val="115000"/>
              </a:lnSpc>
              <a:spcBef>
                <a:spcPts val="1600"/>
              </a:spcBef>
              <a:spcAft>
                <a:spcPts val="1600"/>
              </a:spcAft>
              <a:buNone/>
            </a:pPr>
            <a:r>
              <a:rPr lang="en">
                <a:latin typeface="Proxima Nova"/>
                <a:ea typeface="Proxima Nova"/>
                <a:cs typeface="Proxima Nova"/>
                <a:sym typeface="Proxima Nova"/>
              </a:rPr>
              <a:t>Ultimately, the benefits are so large that we must find ways to mitigate the potential negative impacts, through ideas such as regulation and transparency. This will be necessary if we are to avoid heading down a dangerous path.</a:t>
            </a:r>
            <a:endParaRPr>
              <a:latin typeface="Proxima Nova"/>
              <a:ea typeface="Proxima Nova"/>
              <a:cs typeface="Proxima Nova"/>
              <a:sym typeface="Proxima Nov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3d3176b83_1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3d3176b8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DEREK SLIDE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3cf02ead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3cf02ea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000">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fbd974f83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fbd974f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JOHN SLIDE</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
              <a:t>Let’s consider the case of the Golden State Killer.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70’s for a span of 12 years, Joseph James DeAngelo committed 13+ murders, more than 50 rapes, and over 100 burglaries. As a former police officer, Joseph eluded capture and roamed free. When the crimes stopped, the trail went cold despite the authorities having collected DNA samples at crime scenes.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Whatever technology was used to capture criminals at the time was just not enough. However, in 2016, the use of an open-source genealogy website matched a distant relative back to the Golden State Killer. In 2018, this criminal was finally charged for his crimes.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Thanks to data gathered from the public, the police was able to solve a crime that otherwise wouldn’t have been solved. Therefore, using public data is good, right?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fcc6df870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fcc6df87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JOHN SLIDE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What about side effects of personal data use?</a:t>
            </a:r>
            <a:endParaRPr/>
          </a:p>
          <a:p>
            <a:pPr indent="0" lvl="0" marL="0" rtl="0" algn="l">
              <a:lnSpc>
                <a:spcPct val="100000"/>
              </a:lnSpc>
              <a:spcBef>
                <a:spcPts val="0"/>
              </a:spcBef>
              <a:spcAft>
                <a:spcPts val="0"/>
              </a:spcAft>
              <a:buNone/>
            </a:pPr>
            <a:r>
              <a:rPr lang="en"/>
              <a:t> </a:t>
            </a:r>
            <a:endParaRPr/>
          </a:p>
          <a:p>
            <a:pPr indent="0" lvl="0" marL="0" rtl="0" algn="l">
              <a:lnSpc>
                <a:spcPct val="100000"/>
              </a:lnSpc>
              <a:spcBef>
                <a:spcPts val="0"/>
              </a:spcBef>
              <a:spcAft>
                <a:spcPts val="0"/>
              </a:spcAft>
              <a:buNone/>
            </a:pPr>
            <a:r>
              <a:rPr lang="en"/>
              <a:t>Are you concerned with your data privacy or bias?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How would society change, if we just allow the authorities to use our data for any purposes?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These will be discussed further in this presentation.</a:t>
            </a:r>
            <a:endParaRPr/>
          </a:p>
          <a:p>
            <a:pPr indent="0" lvl="0" marL="45720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3cf02eada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3cf02ea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JOHN SLIDE</a:t>
            </a:r>
            <a:endParaRPr/>
          </a:p>
          <a:p>
            <a:pPr indent="0" lvl="0" marL="0" rtl="0" algn="l">
              <a:lnSpc>
                <a:spcPct val="115000"/>
              </a:lnSpc>
              <a:spcBef>
                <a:spcPts val="1600"/>
              </a:spcBef>
              <a:spcAft>
                <a:spcPts val="0"/>
              </a:spcAft>
              <a:buNone/>
            </a:pPr>
            <a:r>
              <a:rPr lang="en"/>
              <a:t>Let’s begin with some benefits.</a:t>
            </a:r>
            <a:endParaRPr/>
          </a:p>
          <a:p>
            <a:pPr indent="0" lvl="0" marL="0" rtl="0" algn="l">
              <a:lnSpc>
                <a:spcPct val="115000"/>
              </a:lnSpc>
              <a:spcBef>
                <a:spcPts val="1600"/>
              </a:spcBef>
              <a:spcAft>
                <a:spcPts val="0"/>
              </a:spcAft>
              <a:buNone/>
            </a:pPr>
            <a:r>
              <a:t/>
            </a:r>
            <a:endParaRPr/>
          </a:p>
          <a:p>
            <a:pPr indent="0" lvl="0" marL="457200" rtl="0" algn="l">
              <a:lnSpc>
                <a:spcPct val="115000"/>
              </a:lnSpc>
              <a:spcBef>
                <a:spcPts val="1600"/>
              </a:spcBef>
              <a:spcAft>
                <a:spcPts val="0"/>
              </a:spcAft>
              <a:buNone/>
            </a:pPr>
            <a:r>
              <a:t/>
            </a:r>
            <a:endParaRPr sz="1000"/>
          </a:p>
          <a:p>
            <a:pPr indent="0" lvl="0" marL="0" rtl="0" algn="l">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fcc6df870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fcc6df87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JOHN SLIDE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An obvious benefit of using data to solve crime is </a:t>
            </a:r>
            <a:r>
              <a:rPr i="1" lang="en"/>
              <a:t>solving the crime</a:t>
            </a:r>
            <a:r>
              <a:rPr lang="en"/>
              <a:t>!  A 2015 article from NPR concluded that 1/3rd of murderers are unidentified mainly from lack of evidence. Hence, prosecutors would support using genealogy data because it helps to gather evidence more swiftly with less resources.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highlight>
                  <a:srgbClr val="FFFFFF"/>
                </a:highlight>
              </a:rPr>
              <a:t>Since 2018, after the capture of the Golden State Killer, 50 rapes and homicides have been solved by using DNA databases. This shows that the data helps! Hence, the friends and families of victims would also support the usage of DNA data by law enforcement.</a:t>
            </a:r>
            <a:endParaRPr>
              <a:highlight>
                <a:srgbClr val="FFFFFF"/>
              </a:highlight>
            </a:endParaRPr>
          </a:p>
          <a:p>
            <a:pPr indent="0" lvl="0" marL="0" rtl="0" algn="l">
              <a:lnSpc>
                <a:spcPct val="100000"/>
              </a:lnSpc>
              <a:spcBef>
                <a:spcPts val="0"/>
              </a:spcBef>
              <a:spcAft>
                <a:spcPts val="0"/>
              </a:spcAft>
              <a:buNone/>
            </a:pPr>
            <a:r>
              <a:t/>
            </a:r>
            <a:endParaRPr>
              <a:highlight>
                <a:srgbClr val="FFFFFF"/>
              </a:highlight>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fcc6df870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fcc6df87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JOHN SLIDE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Another benefit is crime prevention. </a:t>
            </a:r>
            <a:endParaRPr/>
          </a:p>
          <a:p>
            <a:pPr indent="0" lvl="0" marL="0" rtl="0" algn="l">
              <a:lnSpc>
                <a:spcPct val="100000"/>
              </a:lnSpc>
              <a:spcBef>
                <a:spcPts val="0"/>
              </a:spcBef>
              <a:spcAft>
                <a:spcPts val="0"/>
              </a:spcAft>
              <a:buNone/>
            </a:pPr>
            <a:r>
              <a:rPr lang="en"/>
              <a:t>If people are aware of the uses of their personal data, they may change their behaviors. Likewise, if there are more ways to solve crime, potential criminals may be dissuaded from committing them.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Crime prevention would help save time for the authorities and increase neighborhood safety. Therefore, politicians, local residents, and police who all benefit would support this.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fcc6df870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fcc6df8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JOHN SLIDE</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
              <a:t>Family and friends of those who are jailed for wrongful conviction would also support using data to solve crime. Or even those related to unidentified victims of disasters.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data can help exonerate the innocent or identify those who are missing.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Only a few weeks ago, improved DNA techniques helped identify another victim of the Sept. 11 attacks. There are still hundreds more to go.</a:t>
            </a:r>
            <a:endParaRPr sz="1000">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Using data to help with all of these likely benefits are worth it. Wouldn’t you agree, Alyssa?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fcc6df87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fcc6df8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consider</a:t>
            </a:r>
            <a:r>
              <a:rPr lang="en"/>
              <a:t> </a:t>
            </a:r>
            <a:r>
              <a:rPr lang="en"/>
              <a:t>some negatives, John.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3cf02eada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3cf02ea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ALYSSA SLIDE</a:t>
            </a:r>
            <a:endParaRPr/>
          </a:p>
          <a:p>
            <a:pPr indent="-317500" lvl="0" marL="457200" rtl="0" algn="l">
              <a:lnSpc>
                <a:spcPct val="115000"/>
              </a:lnSpc>
              <a:spcBef>
                <a:spcPts val="1600"/>
              </a:spcBef>
              <a:spcAft>
                <a:spcPts val="0"/>
              </a:spcAft>
              <a:buSzPts val="1400"/>
              <a:buChar char="-"/>
            </a:pPr>
            <a:r>
              <a:rPr lang="en"/>
              <a:t>One of the biggest reasons why data collected for other purposes shouldn’t be used to solve crimes is user privacy.</a:t>
            </a:r>
            <a:endParaRPr/>
          </a:p>
          <a:p>
            <a:pPr indent="-298450" lvl="0" marL="457200" rtl="0" algn="l">
              <a:lnSpc>
                <a:spcPct val="115000"/>
              </a:lnSpc>
              <a:spcBef>
                <a:spcPts val="0"/>
              </a:spcBef>
              <a:spcAft>
                <a:spcPts val="0"/>
              </a:spcAft>
              <a:buClr>
                <a:srgbClr val="000000"/>
              </a:buClr>
              <a:buSzPts val="1100"/>
              <a:buFont typeface="Proxima Nova"/>
              <a:buChar char="-"/>
            </a:pPr>
            <a:r>
              <a:rPr lang="en"/>
              <a:t>Citizens worried about data privacy are concerned about how their data is used and who can access it.</a:t>
            </a:r>
            <a:endParaRPr/>
          </a:p>
          <a:p>
            <a:pPr indent="-298450" lvl="0" marL="457200" rtl="0" algn="l">
              <a:lnSpc>
                <a:spcPct val="115000"/>
              </a:lnSpc>
              <a:spcBef>
                <a:spcPts val="0"/>
              </a:spcBef>
              <a:spcAft>
                <a:spcPts val="0"/>
              </a:spcAft>
              <a:buClr>
                <a:srgbClr val="000000"/>
              </a:buClr>
              <a:buSzPts val="1100"/>
              <a:buFont typeface="Arial"/>
              <a:buChar char="-"/>
            </a:pPr>
            <a:r>
              <a:rPr lang="en"/>
              <a:t>For much of this data, such as DNA data and other personally identifiable information, users understand that this data is collected for purposes tangential to the main data collection purpose. Users don’t expect this data to be widely shared and analyzed in order to solve a crime. </a:t>
            </a:r>
            <a:endParaRPr/>
          </a:p>
          <a:p>
            <a:pPr indent="-298450" lvl="0" marL="457200" rtl="0" algn="l">
              <a:lnSpc>
                <a:spcPct val="115000"/>
              </a:lnSpc>
              <a:spcBef>
                <a:spcPts val="0"/>
              </a:spcBef>
              <a:spcAft>
                <a:spcPts val="0"/>
              </a:spcAft>
              <a:buClr>
                <a:srgbClr val="000000"/>
              </a:buClr>
              <a:buSzPts val="1100"/>
              <a:buFont typeface="Arial"/>
              <a:buChar char="-"/>
            </a:pPr>
            <a:r>
              <a:rPr lang="en"/>
              <a:t>Additionally, in many cases a user doesn’t even have the option to opt in or out of having their data collected.</a:t>
            </a:r>
            <a:endParaRPr/>
          </a:p>
          <a:p>
            <a:pPr indent="-317500" lvl="1" marL="914400" rtl="0" algn="l">
              <a:spcBef>
                <a:spcPts val="0"/>
              </a:spcBef>
              <a:spcAft>
                <a:spcPts val="0"/>
              </a:spcAft>
              <a:buClr>
                <a:srgbClr val="000000"/>
              </a:buClr>
              <a:buSzPts val="1400"/>
              <a:buFont typeface="Arial"/>
              <a:buChar char="-"/>
            </a:pPr>
            <a:r>
              <a:rPr lang="en"/>
              <a:t>There is an example where pacemaker data was used to convict someone of arson and insurance fraud, but someone with a pacemaker doesn’t have the option to opt in or out of having their data collected.</a:t>
            </a:r>
            <a:endParaRPr/>
          </a:p>
          <a:p>
            <a:pPr indent="-317500" lvl="1" marL="914400" rtl="0" algn="l">
              <a:spcBef>
                <a:spcPts val="0"/>
              </a:spcBef>
              <a:spcAft>
                <a:spcPts val="0"/>
              </a:spcAft>
              <a:buClr>
                <a:srgbClr val="000000"/>
              </a:buClr>
              <a:buSzPts val="1400"/>
              <a:buFont typeface="Arial"/>
              <a:buChar char="-"/>
            </a:pPr>
            <a:r>
              <a:rPr lang="en"/>
              <a:t>Another example is where someone’s relative may have opted in for their data to be collected and used on a website like 23andMe, but because DNA is genetic and shared between relatives, this data could be used to track down a distant relative of the person and that distant relative had never opted in.</a:t>
            </a:r>
            <a:endParaRPr/>
          </a:p>
          <a:p>
            <a:pPr indent="0" lvl="0" marL="457200" rtl="0" algn="l">
              <a:lnSpc>
                <a:spcPct val="115000"/>
              </a:lnSpc>
              <a:spcBef>
                <a:spcPts val="0"/>
              </a:spcBef>
              <a:spcAft>
                <a:spcPts val="1600"/>
              </a:spcAft>
              <a:buNone/>
            </a:pPr>
            <a:r>
              <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3997533"/>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676400"/>
            <a:ext cx="8123100" cy="2118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4243083"/>
            <a:ext cx="8123100" cy="84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321967"/>
            <a:ext cx="8520600" cy="2557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4095067"/>
            <a:ext cx="8520600" cy="12024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3997533"/>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743200"/>
            <a:ext cx="8123100" cy="10383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701800"/>
            <a:ext cx="57975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00"/>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59940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607767"/>
            <a:ext cx="4045200" cy="20127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3692001"/>
            <a:ext cx="4045200" cy="179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965600"/>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5649100"/>
            <a:ext cx="5998800" cy="7983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idx="1" type="subTitle"/>
          </p:nvPr>
        </p:nvSpPr>
        <p:spPr>
          <a:xfrm>
            <a:off x="510450" y="4243083"/>
            <a:ext cx="8123100" cy="8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W201 Group Project 2</a:t>
            </a:r>
            <a:endParaRPr/>
          </a:p>
          <a:p>
            <a:pPr indent="0" lvl="0" marL="0" rtl="0" algn="l">
              <a:spcBef>
                <a:spcPts val="0"/>
              </a:spcBef>
              <a:spcAft>
                <a:spcPts val="0"/>
              </a:spcAft>
              <a:buNone/>
            </a:pPr>
            <a:r>
              <a:rPr lang="en"/>
              <a:t>2019 November 5th </a:t>
            </a:r>
            <a:endParaRPr/>
          </a:p>
          <a:p>
            <a:pPr indent="0" lvl="0" marL="0" rtl="0" algn="l">
              <a:spcBef>
                <a:spcPts val="0"/>
              </a:spcBef>
              <a:spcAft>
                <a:spcPts val="0"/>
              </a:spcAft>
              <a:buNone/>
            </a:pPr>
            <a:r>
              <a:rPr lang="en"/>
              <a:t>Authors: John Lee // Alyssa Augsburger  // Derek Topper </a:t>
            </a:r>
            <a:endParaRPr/>
          </a:p>
          <a:p>
            <a:pPr indent="0" lvl="0" marL="0" rtl="0" algn="l">
              <a:spcBef>
                <a:spcPts val="0"/>
              </a:spcBef>
              <a:spcAft>
                <a:spcPts val="0"/>
              </a:spcAft>
              <a:buNone/>
            </a:pPr>
            <a:r>
              <a:rPr lang="en"/>
              <a:t>Audience: Politicians Considering Legislation</a:t>
            </a:r>
            <a:endParaRPr/>
          </a:p>
        </p:txBody>
      </p:sp>
      <p:sp>
        <p:nvSpPr>
          <p:cNvPr id="60" name="Google Shape;60;p13"/>
          <p:cNvSpPr txBox="1"/>
          <p:nvPr>
            <p:ph type="ctrTitle"/>
          </p:nvPr>
        </p:nvSpPr>
        <p:spPr>
          <a:xfrm>
            <a:off x="510450" y="1828800"/>
            <a:ext cx="8123100" cy="211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Your Personal Data Can Help Catch Violent Criminals</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Accuracy and Bias</a:t>
            </a:r>
            <a:endParaRPr/>
          </a:p>
        </p:txBody>
      </p:sp>
      <p:sp>
        <p:nvSpPr>
          <p:cNvPr id="118" name="Google Shape;118;p2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DNA evidence does not always mean a person is guilty</a:t>
            </a:r>
            <a:endParaRPr/>
          </a:p>
          <a:p>
            <a:pPr indent="-342900" lvl="0" marL="457200" rtl="0" algn="l">
              <a:spcBef>
                <a:spcPts val="0"/>
              </a:spcBef>
              <a:spcAft>
                <a:spcPts val="0"/>
              </a:spcAft>
              <a:buSzPts val="1800"/>
              <a:buChar char="●"/>
            </a:pPr>
            <a:r>
              <a:rPr lang="en"/>
              <a:t>Forensic databases contain disproportionate amounts of data from certain racial groups</a:t>
            </a:r>
            <a:endParaRPr/>
          </a:p>
        </p:txBody>
      </p:sp>
      <p:pic>
        <p:nvPicPr>
          <p:cNvPr id="119" name="Google Shape;119;p22"/>
          <p:cNvPicPr preferRelativeResize="0"/>
          <p:nvPr/>
        </p:nvPicPr>
        <p:blipFill>
          <a:blip r:embed="rId3">
            <a:alphaModFix/>
          </a:blip>
          <a:stretch>
            <a:fillRect/>
          </a:stretch>
        </p:blipFill>
        <p:spPr>
          <a:xfrm>
            <a:off x="2231363" y="2898550"/>
            <a:ext cx="4681275" cy="350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Prevent Progress</a:t>
            </a:r>
            <a:endParaRPr/>
          </a:p>
        </p:txBody>
      </p:sp>
      <p:sp>
        <p:nvSpPr>
          <p:cNvPr id="125" name="Google Shape;125;p2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Companies may stop creating certain new technologies due to concerns of how the data will be used</a:t>
            </a:r>
            <a:endParaRPr/>
          </a:p>
          <a:p>
            <a:pPr indent="-342900" lvl="0" marL="457200" rtl="0" algn="l">
              <a:spcBef>
                <a:spcPts val="0"/>
              </a:spcBef>
              <a:spcAft>
                <a:spcPts val="0"/>
              </a:spcAft>
              <a:buSzPts val="1800"/>
              <a:buChar char="●"/>
            </a:pPr>
            <a:r>
              <a:rPr lang="en"/>
              <a:t>People may forgo having certain health devices due to how the data they collect may be used against them</a:t>
            </a:r>
            <a:endParaRPr/>
          </a:p>
        </p:txBody>
      </p:sp>
      <p:pic>
        <p:nvPicPr>
          <p:cNvPr id="126" name="Google Shape;126;p23"/>
          <p:cNvPicPr preferRelativeResize="0"/>
          <p:nvPr/>
        </p:nvPicPr>
        <p:blipFill rotWithShape="1">
          <a:blip r:embed="rId3">
            <a:alphaModFix/>
          </a:blip>
          <a:srcRect b="0" l="0" r="11543" t="0"/>
          <a:stretch/>
        </p:blipFill>
        <p:spPr>
          <a:xfrm>
            <a:off x="1882062" y="3064400"/>
            <a:ext cx="5379875" cy="342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510450" y="2743200"/>
            <a:ext cx="8123100" cy="10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Moving Forward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Crime Wins</a:t>
            </a:r>
            <a:endParaRPr/>
          </a:p>
        </p:txBody>
      </p:sp>
      <p:sp>
        <p:nvSpPr>
          <p:cNvPr id="137" name="Google Shape;137;p2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Available data collected for other purposes should be used to solve crimes</a:t>
            </a:r>
            <a:endParaRPr/>
          </a:p>
          <a:p>
            <a:pPr indent="-342900" lvl="0" marL="457200" rtl="0" algn="l">
              <a:spcBef>
                <a:spcPts val="0"/>
              </a:spcBef>
              <a:spcAft>
                <a:spcPts val="0"/>
              </a:spcAft>
              <a:buSzPts val="1800"/>
              <a:buChar char="●"/>
            </a:pPr>
            <a:r>
              <a:rPr lang="en"/>
              <a:t>Solving crimes is such a large benefit and outweighs the downsides</a:t>
            </a:r>
            <a:endParaRPr/>
          </a:p>
        </p:txBody>
      </p:sp>
      <p:pic>
        <p:nvPicPr>
          <p:cNvPr id="138" name="Google Shape;138;p25"/>
          <p:cNvPicPr preferRelativeResize="0"/>
          <p:nvPr/>
        </p:nvPicPr>
        <p:blipFill>
          <a:blip r:embed="rId3">
            <a:alphaModFix/>
          </a:blip>
          <a:stretch>
            <a:fillRect/>
          </a:stretch>
        </p:blipFill>
        <p:spPr>
          <a:xfrm>
            <a:off x="1218428" y="2515853"/>
            <a:ext cx="6707126" cy="3969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ut There are Caveats with This </a:t>
            </a:r>
            <a:endParaRPr/>
          </a:p>
        </p:txBody>
      </p:sp>
      <p:pic>
        <p:nvPicPr>
          <p:cNvPr id="144" name="Google Shape;144;p26"/>
          <p:cNvPicPr preferRelativeResize="0"/>
          <p:nvPr/>
        </p:nvPicPr>
        <p:blipFill>
          <a:blip r:embed="rId3">
            <a:alphaModFix/>
          </a:blip>
          <a:stretch>
            <a:fillRect/>
          </a:stretch>
        </p:blipFill>
        <p:spPr>
          <a:xfrm>
            <a:off x="1152525" y="2692675"/>
            <a:ext cx="6808725" cy="3903675"/>
          </a:xfrm>
          <a:prstGeom prst="rect">
            <a:avLst/>
          </a:prstGeom>
          <a:noFill/>
          <a:ln>
            <a:noFill/>
          </a:ln>
        </p:spPr>
      </p:pic>
      <p:sp>
        <p:nvSpPr>
          <p:cNvPr id="145" name="Google Shape;145;p26"/>
          <p:cNvSpPr txBox="1"/>
          <p:nvPr>
            <p:ph idx="1" type="body"/>
          </p:nvPr>
        </p:nvSpPr>
        <p:spPr>
          <a:xfrm>
            <a:off x="149075" y="1536625"/>
            <a:ext cx="8835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Could lead down a slippery slope where data is used in unexpected ways</a:t>
            </a:r>
            <a:endParaRPr/>
          </a:p>
          <a:p>
            <a:pPr indent="-342900" lvl="0" marL="457200" rtl="0" algn="l">
              <a:spcBef>
                <a:spcPts val="0"/>
              </a:spcBef>
              <a:spcAft>
                <a:spcPts val="0"/>
              </a:spcAft>
              <a:buSzPts val="1800"/>
              <a:buChar char="●"/>
            </a:pPr>
            <a:r>
              <a:rPr lang="en"/>
              <a:t>China has been collecting DNA and facial imagery from its citizens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We Do</a:t>
            </a:r>
            <a:endParaRPr/>
          </a:p>
        </p:txBody>
      </p:sp>
      <p:sp>
        <p:nvSpPr>
          <p:cNvPr id="151" name="Google Shape;151;p27"/>
          <p:cNvSpPr txBox="1"/>
          <p:nvPr>
            <p:ph idx="1" type="body"/>
          </p:nvPr>
        </p:nvSpPr>
        <p:spPr>
          <a:xfrm>
            <a:off x="149075" y="1536625"/>
            <a:ext cx="8835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t>
            </a:r>
            <a:r>
              <a:rPr lang="en"/>
              <a:t>ust secure the privacy and transparency of this data</a:t>
            </a:r>
            <a:endParaRPr/>
          </a:p>
          <a:p>
            <a:pPr indent="-342900" lvl="0" marL="457200" rtl="0" algn="l">
              <a:spcBef>
                <a:spcPts val="0"/>
              </a:spcBef>
              <a:spcAft>
                <a:spcPts val="0"/>
              </a:spcAft>
              <a:buSzPts val="1800"/>
              <a:buChar char="●"/>
            </a:pPr>
            <a:r>
              <a:rPr lang="en"/>
              <a:t>Can allow users to opt in, rather than opt out, which makes them more aware of potential uses of their personal data</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2" name="Google Shape;152;p27"/>
          <p:cNvPicPr preferRelativeResize="0"/>
          <p:nvPr/>
        </p:nvPicPr>
        <p:blipFill>
          <a:blip r:embed="rId3">
            <a:alphaModFix/>
          </a:blip>
          <a:stretch>
            <a:fillRect/>
          </a:stretch>
        </p:blipFill>
        <p:spPr>
          <a:xfrm>
            <a:off x="1545375" y="2905725"/>
            <a:ext cx="6043000" cy="355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Ways To Fix This</a:t>
            </a:r>
            <a:endParaRPr/>
          </a:p>
        </p:txBody>
      </p:sp>
      <p:sp>
        <p:nvSpPr>
          <p:cNvPr id="158" name="Google Shape;158;p28"/>
          <p:cNvSpPr txBox="1"/>
          <p:nvPr>
            <p:ph idx="1" type="body"/>
          </p:nvPr>
        </p:nvSpPr>
        <p:spPr>
          <a:xfrm>
            <a:off x="149075" y="1536625"/>
            <a:ext cx="8835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t>
            </a:r>
            <a:r>
              <a:rPr lang="en"/>
              <a:t>imit how this data is used by authorities</a:t>
            </a:r>
            <a:endParaRPr/>
          </a:p>
          <a:p>
            <a:pPr indent="-342900" lvl="0" marL="457200" rtl="0" algn="l">
              <a:spcBef>
                <a:spcPts val="0"/>
              </a:spcBef>
              <a:spcAft>
                <a:spcPts val="0"/>
              </a:spcAft>
              <a:buSzPts val="1800"/>
              <a:buChar char="●"/>
            </a:pPr>
            <a:r>
              <a:rPr lang="en"/>
              <a:t>Remove personally identifiable information within the collected data</a:t>
            </a:r>
            <a:endParaRPr/>
          </a:p>
          <a:p>
            <a:pPr indent="-342900" lvl="0" marL="457200" rtl="0" algn="l">
              <a:spcBef>
                <a:spcPts val="0"/>
              </a:spcBef>
              <a:spcAft>
                <a:spcPts val="0"/>
              </a:spcAft>
              <a:buSzPts val="1800"/>
              <a:buChar char="●"/>
            </a:pPr>
            <a:r>
              <a:rPr lang="en"/>
              <a:t>Create a regulatory bod</a:t>
            </a:r>
            <a:r>
              <a:rPr lang="en"/>
              <a:t>y to maintain the privacy, and transparency of this data, relative to component users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9" name="Google Shape;159;p28"/>
          <p:cNvPicPr preferRelativeResize="0"/>
          <p:nvPr/>
        </p:nvPicPr>
        <p:blipFill>
          <a:blip r:embed="rId3">
            <a:alphaModFix/>
          </a:blip>
          <a:stretch>
            <a:fillRect/>
          </a:stretch>
        </p:blipFill>
        <p:spPr>
          <a:xfrm>
            <a:off x="1213975" y="3101025"/>
            <a:ext cx="6716050" cy="330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Ultimately,</a:t>
            </a:r>
            <a:endParaRPr/>
          </a:p>
        </p:txBody>
      </p:sp>
      <p:sp>
        <p:nvSpPr>
          <p:cNvPr id="165" name="Google Shape;165;p29"/>
          <p:cNvSpPr txBox="1"/>
          <p:nvPr>
            <p:ph idx="1" type="body"/>
          </p:nvPr>
        </p:nvSpPr>
        <p:spPr>
          <a:xfrm>
            <a:off x="311700" y="1151408"/>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are huge benefits to this data, as it can be used to solve heinous crimes</a:t>
            </a:r>
            <a:endParaRPr/>
          </a:p>
          <a:p>
            <a:pPr indent="-342900" lvl="0" marL="457200" rtl="0" algn="l">
              <a:spcBef>
                <a:spcPts val="0"/>
              </a:spcBef>
              <a:spcAft>
                <a:spcPts val="0"/>
              </a:spcAft>
              <a:buSzPts val="1800"/>
              <a:buChar char="●"/>
            </a:pPr>
            <a:r>
              <a:rPr lang="en"/>
              <a:t>However, we must be exceedingly careful that this data is used in very </a:t>
            </a:r>
            <a:r>
              <a:rPr lang="en"/>
              <a:t>specific</a:t>
            </a:r>
            <a:r>
              <a:rPr lang="en"/>
              <a:t> ways to avoid some of the problems that come with it</a:t>
            </a:r>
            <a:endParaRPr/>
          </a:p>
        </p:txBody>
      </p:sp>
      <p:pic>
        <p:nvPicPr>
          <p:cNvPr id="166" name="Google Shape;166;p29"/>
          <p:cNvPicPr preferRelativeResize="0"/>
          <p:nvPr/>
        </p:nvPicPr>
        <p:blipFill>
          <a:blip r:embed="rId3">
            <a:alphaModFix/>
          </a:blip>
          <a:stretch>
            <a:fillRect/>
          </a:stretch>
        </p:blipFill>
        <p:spPr>
          <a:xfrm>
            <a:off x="1149225" y="2616688"/>
            <a:ext cx="7143750" cy="4010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510450" y="2743200"/>
            <a:ext cx="8123100" cy="10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 for Listening. </a:t>
            </a:r>
            <a:endParaRPr/>
          </a:p>
        </p:txBody>
      </p:sp>
      <p:sp>
        <p:nvSpPr>
          <p:cNvPr id="172" name="Google Shape;172;p30"/>
          <p:cNvSpPr txBox="1"/>
          <p:nvPr>
            <p:ph type="title"/>
          </p:nvPr>
        </p:nvSpPr>
        <p:spPr>
          <a:xfrm>
            <a:off x="510450" y="3868325"/>
            <a:ext cx="8123100" cy="10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 </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178" name="Google Shape;178;p3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Berkman, Benjamin E, et al. “Is It Ethical to Use Genealogy Data to Solve Crimes?” </a:t>
            </a:r>
            <a:r>
              <a:rPr i="1" lang="en" sz="1000">
                <a:solidFill>
                  <a:srgbClr val="000000"/>
                </a:solidFill>
                <a:latin typeface="Arial"/>
                <a:ea typeface="Arial"/>
                <a:cs typeface="Arial"/>
                <a:sym typeface="Arial"/>
              </a:rPr>
              <a:t>Annals of Internal Medicine</a:t>
            </a:r>
            <a:r>
              <a:rPr lang="en" sz="1000">
                <a:solidFill>
                  <a:srgbClr val="000000"/>
                </a:solidFill>
                <a:latin typeface="Arial"/>
                <a:ea typeface="Arial"/>
                <a:cs typeface="Arial"/>
                <a:sym typeface="Arial"/>
              </a:rPr>
              <a:t>, U.S. National Library of Medicine, 4 Sept. 2018, www.ncbi.nlm.nih.gov/pmc/articles/PMC6123268/.</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Guerrini, Christi J., et al. “Should Police Have Access to Genetic Genealogy Databases? Capturing the Golden State Killer and Other Criminals Using a Controversial New Forensic Technique.” </a:t>
            </a:r>
            <a:r>
              <a:rPr i="1" lang="en" sz="1000">
                <a:solidFill>
                  <a:srgbClr val="000000"/>
                </a:solidFill>
                <a:latin typeface="Arial"/>
                <a:ea typeface="Arial"/>
                <a:cs typeface="Arial"/>
                <a:sym typeface="Arial"/>
              </a:rPr>
              <a:t>PLOS Biology</a:t>
            </a:r>
            <a:r>
              <a:rPr lang="en" sz="1000">
                <a:solidFill>
                  <a:srgbClr val="000000"/>
                </a:solidFill>
                <a:latin typeface="Arial"/>
                <a:ea typeface="Arial"/>
                <a:cs typeface="Arial"/>
                <a:sym typeface="Arial"/>
              </a:rPr>
              <a:t>, Public Library of Science, journals.plos.org/plosbiology/article?id=10.1371%2Fjournal.pbio.2006906.</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Jackson, Brian A. “Using Digital Data in Criminal Investigations.” </a:t>
            </a:r>
            <a:r>
              <a:rPr i="1" lang="en" sz="1000">
                <a:solidFill>
                  <a:srgbClr val="000000"/>
                </a:solidFill>
                <a:latin typeface="Arial"/>
                <a:ea typeface="Arial"/>
                <a:cs typeface="Arial"/>
                <a:sym typeface="Arial"/>
              </a:rPr>
              <a:t>RAND Corporation</a:t>
            </a:r>
            <a:r>
              <a:rPr lang="en" sz="1000">
                <a:solidFill>
                  <a:srgbClr val="000000"/>
                </a:solidFill>
                <a:latin typeface="Arial"/>
                <a:ea typeface="Arial"/>
                <a:cs typeface="Arial"/>
                <a:sym typeface="Arial"/>
              </a:rPr>
              <a:t>, 15 May 2017, www.rand.org/blog/2017/05/using-digital-data-in-criminal-investigations-where.html.</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Jones, Natalie. “Bill Seeks to Prohibit Using DNA Databases to Solve Crime.” </a:t>
            </a:r>
            <a:r>
              <a:rPr i="1" lang="en" sz="1000">
                <a:solidFill>
                  <a:srgbClr val="000000"/>
                </a:solidFill>
                <a:latin typeface="Arial"/>
                <a:ea typeface="Arial"/>
                <a:cs typeface="Arial"/>
                <a:sym typeface="Arial"/>
              </a:rPr>
              <a:t>AP NEWS</a:t>
            </a:r>
            <a:r>
              <a:rPr lang="en" sz="1000">
                <a:solidFill>
                  <a:srgbClr val="000000"/>
                </a:solidFill>
                <a:latin typeface="Arial"/>
                <a:ea typeface="Arial"/>
                <a:cs typeface="Arial"/>
                <a:sym typeface="Arial"/>
              </a:rPr>
              <a:t>, Associated Press, 20 Feb. 2019, apnews.com/ddfa055f09e842bdbbbd38c2fba74a1a.</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Kaste, Martin. “Open Cases: Why One-Third Of Murders In America Go Unresolved.” </a:t>
            </a:r>
            <a:r>
              <a:rPr i="1" lang="en" sz="1000">
                <a:solidFill>
                  <a:srgbClr val="000000"/>
                </a:solidFill>
                <a:latin typeface="Arial"/>
                <a:ea typeface="Arial"/>
                <a:cs typeface="Arial"/>
                <a:sym typeface="Arial"/>
              </a:rPr>
              <a:t>NPR</a:t>
            </a:r>
            <a:r>
              <a:rPr lang="en" sz="1000">
                <a:solidFill>
                  <a:srgbClr val="000000"/>
                </a:solidFill>
                <a:latin typeface="Arial"/>
                <a:ea typeface="Arial"/>
                <a:cs typeface="Arial"/>
                <a:sym typeface="Arial"/>
              </a:rPr>
              <a:t>, NPR, 30 Mar. 2015, www.npr.org/2015/03/30/395069137/open-cases-why-one-third-of-murders-in-america-go-unresolved.</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Marzouka, George. “Is Using Genealogy Data to Solve Crimes Taking DNA Analysis a Step Too Far?” </a:t>
            </a:r>
            <a:r>
              <a:rPr i="1" lang="en" sz="1000">
                <a:solidFill>
                  <a:srgbClr val="000000"/>
                </a:solidFill>
                <a:latin typeface="Arial"/>
                <a:ea typeface="Arial"/>
                <a:cs typeface="Arial"/>
                <a:sym typeface="Arial"/>
              </a:rPr>
              <a:t>Medical Bag</a:t>
            </a:r>
            <a:r>
              <a:rPr lang="en" sz="1000">
                <a:solidFill>
                  <a:srgbClr val="000000"/>
                </a:solidFill>
                <a:latin typeface="Arial"/>
                <a:ea typeface="Arial"/>
                <a:cs typeface="Arial"/>
                <a:sym typeface="Arial"/>
              </a:rPr>
              <a:t>, 23 Feb. 2019, www.medicalbag.com/home/more/ethics/is-using-genealogy-data-to-solve-crimes-taking-dna-analysis-a-step-too-far/.</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Mozur, Paul. “One Month, 500,000 Face Scans: How China Is Using A.I. to Profile a Minority.” </a:t>
            </a:r>
            <a:r>
              <a:rPr i="1" lang="en" sz="1000">
                <a:solidFill>
                  <a:srgbClr val="000000"/>
                </a:solidFill>
                <a:latin typeface="Arial"/>
                <a:ea typeface="Arial"/>
                <a:cs typeface="Arial"/>
                <a:sym typeface="Arial"/>
              </a:rPr>
              <a:t>The New York Times</a:t>
            </a:r>
            <a:r>
              <a:rPr lang="en" sz="1000">
                <a:solidFill>
                  <a:srgbClr val="000000"/>
                </a:solidFill>
                <a:latin typeface="Arial"/>
                <a:ea typeface="Arial"/>
                <a:cs typeface="Arial"/>
                <a:sym typeface="Arial"/>
              </a:rPr>
              <a:t>, The New York Times, 14 Apr. 2019, www.nytimes.com/2019/04/14/technology/china-surveillance-artificial-intelligence-racial-profiling.html.</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Samuel, Sigal. “China Is Going to Outrageous Lengths to Surveil Its Own Citizens.” </a:t>
            </a:r>
            <a:r>
              <a:rPr i="1" lang="en" sz="1000">
                <a:solidFill>
                  <a:srgbClr val="000000"/>
                </a:solidFill>
                <a:latin typeface="Arial"/>
                <a:ea typeface="Arial"/>
                <a:cs typeface="Arial"/>
                <a:sym typeface="Arial"/>
              </a:rPr>
              <a:t>The Atlantic</a:t>
            </a:r>
            <a:r>
              <a:rPr lang="en" sz="1000">
                <a:solidFill>
                  <a:srgbClr val="000000"/>
                </a:solidFill>
                <a:latin typeface="Arial"/>
                <a:ea typeface="Arial"/>
                <a:cs typeface="Arial"/>
                <a:sym typeface="Arial"/>
              </a:rPr>
              <a:t>, Atlantic Media Company, 17 Aug. 2018, www.theatlantic.com/international/archive/2018/08/china-surveillance-technology-muslims/567443/.</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Schuppe, Jon. “Police Were Cracking Cold Cases with a DNA Website. Then the Fine Print Changed.” </a:t>
            </a:r>
            <a:r>
              <a:rPr i="1" lang="en" sz="1000">
                <a:solidFill>
                  <a:srgbClr val="000000"/>
                </a:solidFill>
                <a:latin typeface="Arial"/>
                <a:ea typeface="Arial"/>
                <a:cs typeface="Arial"/>
                <a:sym typeface="Arial"/>
              </a:rPr>
              <a:t>NBCNews.com</a:t>
            </a:r>
            <a:r>
              <a:rPr lang="en" sz="1000">
                <a:solidFill>
                  <a:srgbClr val="000000"/>
                </a:solidFill>
                <a:latin typeface="Arial"/>
                <a:ea typeface="Arial"/>
                <a:cs typeface="Arial"/>
                <a:sym typeface="Arial"/>
              </a:rPr>
              <a:t>, NBCUniversal News Group, 29 Oct. 2019, www.nbcnews.com/news/us-news/police-were-cracking-cold-cases-dna-website-then-fine-print-n1070901.</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Shammas, Brittany. “Hundreds of Broward Cases in Doubt Over DNA Testing Problems, Expert's Suspension for Sexism, Racism.” </a:t>
            </a:r>
            <a:r>
              <a:rPr i="1" lang="en" sz="1000">
                <a:solidFill>
                  <a:srgbClr val="000000"/>
                </a:solidFill>
                <a:latin typeface="Arial"/>
                <a:ea typeface="Arial"/>
                <a:cs typeface="Arial"/>
                <a:sym typeface="Arial"/>
              </a:rPr>
              <a:t>Miami New Times</a:t>
            </a:r>
            <a:r>
              <a:rPr lang="en" sz="1000">
                <a:solidFill>
                  <a:srgbClr val="000000"/>
                </a:solidFill>
                <a:latin typeface="Arial"/>
                <a:ea typeface="Arial"/>
                <a:cs typeface="Arial"/>
                <a:sym typeface="Arial"/>
              </a:rPr>
              <a:t>, 4, 13 Sept. 2018, www.miaminewtimes.com/news/hundreds-of-south-florida-cases-in-doubt-over-dna-testing-problems-9383687.</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TED-Ed. </a:t>
            </a:r>
            <a:r>
              <a:rPr i="1" lang="en" sz="1000">
                <a:solidFill>
                  <a:srgbClr val="000000"/>
                </a:solidFill>
                <a:latin typeface="Arial"/>
                <a:ea typeface="Arial"/>
                <a:cs typeface="Arial"/>
                <a:sym typeface="Arial"/>
              </a:rPr>
              <a:t>Is There a Limit to Technological Progress?</a:t>
            </a:r>
            <a:r>
              <a:rPr lang="en" sz="1000">
                <a:solidFill>
                  <a:srgbClr val="000000"/>
                </a:solidFill>
                <a:latin typeface="Arial"/>
                <a:ea typeface="Arial"/>
                <a:cs typeface="Arial"/>
                <a:sym typeface="Arial"/>
              </a:rPr>
              <a:t> </a:t>
            </a:r>
            <a:r>
              <a:rPr i="1" lang="en" sz="1000">
                <a:solidFill>
                  <a:srgbClr val="000000"/>
                </a:solidFill>
                <a:latin typeface="Arial"/>
                <a:ea typeface="Arial"/>
                <a:cs typeface="Arial"/>
                <a:sym typeface="Arial"/>
              </a:rPr>
              <a:t>YouTube</a:t>
            </a:r>
            <a:r>
              <a:rPr lang="en" sz="1000">
                <a:solidFill>
                  <a:srgbClr val="000000"/>
                </a:solidFill>
                <a:latin typeface="Arial"/>
                <a:ea typeface="Arial"/>
                <a:cs typeface="Arial"/>
                <a:sym typeface="Arial"/>
              </a:rPr>
              <a:t>, YouTube, 19 Dec. 2016, www.youtube.com/watch?v=zVsHzS70krg.</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Thompson, Suzannah. “Suppression and the Real Difference Between Opt-In and Opt-Out Subscription Management.” </a:t>
            </a:r>
            <a:r>
              <a:rPr i="1" lang="en" sz="1000">
                <a:solidFill>
                  <a:srgbClr val="000000"/>
                </a:solidFill>
                <a:latin typeface="Arial"/>
                <a:ea typeface="Arial"/>
                <a:cs typeface="Arial"/>
                <a:sym typeface="Arial"/>
              </a:rPr>
              <a:t>ClickDimensions Blog</a:t>
            </a:r>
            <a:r>
              <a:rPr lang="en" sz="1000">
                <a:solidFill>
                  <a:srgbClr val="000000"/>
                </a:solidFill>
                <a:latin typeface="Arial"/>
                <a:ea typeface="Arial"/>
                <a:cs typeface="Arial"/>
                <a:sym typeface="Arial"/>
              </a:rPr>
              <a:t>, 29 Nov. 2018, blog.clickdimensions.com/suppression-real-difference-opt-opt-subscription-management/.</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Solving Before &amp; After</a:t>
            </a:r>
            <a:endParaRPr/>
          </a:p>
        </p:txBody>
      </p:sp>
      <p:sp>
        <p:nvSpPr>
          <p:cNvPr id="66" name="Google Shape;66;p1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Golden State Killer</a:t>
            </a:r>
            <a:endParaRPr/>
          </a:p>
        </p:txBody>
      </p:sp>
      <p:pic>
        <p:nvPicPr>
          <p:cNvPr id="67" name="Google Shape;67;p14"/>
          <p:cNvPicPr preferRelativeResize="0"/>
          <p:nvPr/>
        </p:nvPicPr>
        <p:blipFill>
          <a:blip r:embed="rId3">
            <a:alphaModFix/>
          </a:blip>
          <a:stretch>
            <a:fillRect/>
          </a:stretch>
        </p:blipFill>
        <p:spPr>
          <a:xfrm>
            <a:off x="1416325" y="2297354"/>
            <a:ext cx="6311349" cy="3545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of Personal Data</a:t>
            </a:r>
            <a:endParaRPr/>
          </a:p>
        </p:txBody>
      </p:sp>
      <p:sp>
        <p:nvSpPr>
          <p:cNvPr id="73" name="Google Shape;73;p1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Privacy</a:t>
            </a:r>
            <a:endParaRPr/>
          </a:p>
          <a:p>
            <a:pPr indent="-342900" lvl="0" marL="457200" rtl="0" algn="l">
              <a:spcBef>
                <a:spcPts val="0"/>
              </a:spcBef>
              <a:spcAft>
                <a:spcPts val="0"/>
              </a:spcAft>
              <a:buSzPts val="1800"/>
              <a:buChar char="●"/>
            </a:pPr>
            <a:r>
              <a:rPr lang="en"/>
              <a:t>Bias</a:t>
            </a:r>
            <a:endParaRPr/>
          </a:p>
          <a:p>
            <a:pPr indent="-342900" lvl="0" marL="457200" rtl="0" algn="l">
              <a:spcBef>
                <a:spcPts val="0"/>
              </a:spcBef>
              <a:spcAft>
                <a:spcPts val="0"/>
              </a:spcAft>
              <a:buSzPts val="1800"/>
              <a:buChar char="●"/>
            </a:pPr>
            <a:r>
              <a:rPr lang="en"/>
              <a:t>Cultural/Societal Effect</a:t>
            </a:r>
            <a:endParaRPr/>
          </a:p>
        </p:txBody>
      </p:sp>
      <p:pic>
        <p:nvPicPr>
          <p:cNvPr id="74" name="Google Shape;74;p15"/>
          <p:cNvPicPr preferRelativeResize="0"/>
          <p:nvPr/>
        </p:nvPicPr>
        <p:blipFill>
          <a:blip r:embed="rId3">
            <a:alphaModFix/>
          </a:blip>
          <a:stretch>
            <a:fillRect/>
          </a:stretch>
        </p:blipFill>
        <p:spPr>
          <a:xfrm>
            <a:off x="1085588" y="2709549"/>
            <a:ext cx="6972825" cy="3643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510450" y="2743200"/>
            <a:ext cx="8123100" cy="10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Solving</a:t>
            </a:r>
            <a:endParaRPr/>
          </a:p>
        </p:txBody>
      </p:sp>
      <p:sp>
        <p:nvSpPr>
          <p:cNvPr id="85" name="Google Shape;85;p1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Reduce time and increase efficiency</a:t>
            </a:r>
            <a:endParaRPr/>
          </a:p>
          <a:p>
            <a:pPr indent="-342900" lvl="0" marL="457200" rtl="0" algn="l">
              <a:spcBef>
                <a:spcPts val="0"/>
              </a:spcBef>
              <a:spcAft>
                <a:spcPts val="0"/>
              </a:spcAft>
              <a:buSzPts val="1800"/>
              <a:buChar char="●"/>
            </a:pPr>
            <a:r>
              <a:rPr lang="en"/>
              <a:t>Victims and family would agree</a:t>
            </a:r>
            <a:endParaRPr/>
          </a:p>
        </p:txBody>
      </p:sp>
      <p:pic>
        <p:nvPicPr>
          <p:cNvPr id="86" name="Google Shape;86;p17"/>
          <p:cNvPicPr preferRelativeResize="0"/>
          <p:nvPr/>
        </p:nvPicPr>
        <p:blipFill>
          <a:blip r:embed="rId3">
            <a:alphaModFix/>
          </a:blip>
          <a:stretch>
            <a:fillRect/>
          </a:stretch>
        </p:blipFill>
        <p:spPr>
          <a:xfrm>
            <a:off x="2542163" y="2491151"/>
            <a:ext cx="4059675" cy="4003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Prevention</a:t>
            </a:r>
            <a:endParaRPr/>
          </a:p>
        </p:txBody>
      </p:sp>
      <p:sp>
        <p:nvSpPr>
          <p:cNvPr id="92" name="Google Shape;92;p1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Cautious Criminals</a:t>
            </a:r>
            <a:endParaRPr/>
          </a:p>
        </p:txBody>
      </p:sp>
      <p:pic>
        <p:nvPicPr>
          <p:cNvPr id="93" name="Google Shape;93;p18"/>
          <p:cNvPicPr preferRelativeResize="0"/>
          <p:nvPr/>
        </p:nvPicPr>
        <p:blipFill>
          <a:blip r:embed="rId3">
            <a:alphaModFix/>
          </a:blip>
          <a:stretch>
            <a:fillRect/>
          </a:stretch>
        </p:blipFill>
        <p:spPr>
          <a:xfrm>
            <a:off x="2526825" y="2001475"/>
            <a:ext cx="4090350" cy="409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7" name="Shape 97"/>
        <p:cNvGrpSpPr/>
        <p:nvPr/>
      </p:nvGrpSpPr>
      <p:grpSpPr>
        <a:xfrm>
          <a:off x="0" y="0"/>
          <a:ext cx="0" cy="0"/>
          <a:chOff x="0" y="0"/>
          <a:chExt cx="0" cy="0"/>
        </a:xfrm>
      </p:grpSpPr>
      <p:sp>
        <p:nvSpPr>
          <p:cNvPr id="98" name="Google Shape;98;p1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Outcomes</a:t>
            </a:r>
            <a:endParaRPr/>
          </a:p>
        </p:txBody>
      </p:sp>
      <p:sp>
        <p:nvSpPr>
          <p:cNvPr id="99" name="Google Shape;99;p1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Exonerating the innocent</a:t>
            </a:r>
            <a:endParaRPr/>
          </a:p>
          <a:p>
            <a:pPr indent="-342900" lvl="0" marL="457200" rtl="0" algn="l">
              <a:spcBef>
                <a:spcPts val="0"/>
              </a:spcBef>
              <a:spcAft>
                <a:spcPts val="0"/>
              </a:spcAft>
              <a:buSzPts val="1800"/>
              <a:buChar char="●"/>
            </a:pPr>
            <a:r>
              <a:rPr lang="en"/>
              <a:t>Identifying victims in disasters</a:t>
            </a:r>
            <a:endParaRPr/>
          </a:p>
        </p:txBody>
      </p:sp>
      <p:pic>
        <p:nvPicPr>
          <p:cNvPr id="100" name="Google Shape;100;p19"/>
          <p:cNvPicPr preferRelativeResize="0"/>
          <p:nvPr/>
        </p:nvPicPr>
        <p:blipFill>
          <a:blip r:embed="rId3">
            <a:alphaModFix/>
          </a:blip>
          <a:stretch>
            <a:fillRect/>
          </a:stretch>
        </p:blipFill>
        <p:spPr>
          <a:xfrm>
            <a:off x="436286" y="3345875"/>
            <a:ext cx="8271425" cy="1993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510450" y="2743200"/>
            <a:ext cx="8123100" cy="10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Privacy</a:t>
            </a:r>
            <a:endParaRPr/>
          </a:p>
        </p:txBody>
      </p:sp>
      <p:sp>
        <p:nvSpPr>
          <p:cNvPr id="111" name="Google Shape;111;p2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People don’t expect their data to be used for solving crimes</a:t>
            </a:r>
            <a:endParaRPr/>
          </a:p>
          <a:p>
            <a:pPr indent="-342900" lvl="0" marL="457200" rtl="0" algn="l">
              <a:spcBef>
                <a:spcPts val="0"/>
              </a:spcBef>
              <a:spcAft>
                <a:spcPts val="0"/>
              </a:spcAft>
              <a:buSzPts val="1800"/>
              <a:buChar char="●"/>
            </a:pPr>
            <a:r>
              <a:rPr lang="en"/>
              <a:t>Don’t always have the option to opt in or out</a:t>
            </a:r>
            <a:endParaRPr/>
          </a:p>
        </p:txBody>
      </p:sp>
      <p:pic>
        <p:nvPicPr>
          <p:cNvPr id="112" name="Google Shape;112;p21"/>
          <p:cNvPicPr preferRelativeResize="0"/>
          <p:nvPr/>
        </p:nvPicPr>
        <p:blipFill>
          <a:blip r:embed="rId3">
            <a:alphaModFix/>
          </a:blip>
          <a:stretch>
            <a:fillRect/>
          </a:stretch>
        </p:blipFill>
        <p:spPr>
          <a:xfrm>
            <a:off x="1854200" y="3105400"/>
            <a:ext cx="5435600" cy="2717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